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348" r:id="rId3"/>
    <p:sldId id="399" r:id="rId4"/>
    <p:sldId id="349" r:id="rId5"/>
    <p:sldId id="389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00" r:id="rId14"/>
    <p:sldId id="401" r:id="rId15"/>
    <p:sldId id="402" r:id="rId16"/>
    <p:sldId id="403" r:id="rId17"/>
    <p:sldId id="404" r:id="rId18"/>
    <p:sldId id="405" r:id="rId19"/>
    <p:sldId id="407" r:id="rId20"/>
    <p:sldId id="408" r:id="rId21"/>
    <p:sldId id="409" r:id="rId22"/>
  </p:sldIdLst>
  <p:sldSz cx="10058400" cy="7772400"/>
  <p:notesSz cx="6797675" cy="9926638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9" autoAdjust="0"/>
    <p:restoredTop sz="94716" autoAdjust="0"/>
  </p:normalViewPr>
  <p:slideViewPr>
    <p:cSldViewPr snapToGrid="0" snapToObjects="1">
      <p:cViewPr>
        <p:scale>
          <a:sx n="75" d="100"/>
          <a:sy n="75" d="100"/>
        </p:scale>
        <p:origin x="-658" y="19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-3352" y="-11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-regneark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Qdrive:Immigration:Working%20for%20a%20Better%20Life%20(2006-07):Tables%20Oct%2030:figure%204%20(1a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regneark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-regneark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-regneark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-regneark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-regneark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Office_Excel-regneark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hart>
    <c:autoTitleDeleted val="1"/>
    <c:plotArea>
      <c:layout>
        <c:manualLayout>
          <c:layoutTarget val="inner"/>
          <c:xMode val="edge"/>
          <c:yMode val="edge"/>
          <c:x val="0.19128787878787901"/>
          <c:y val="2.8409090909090908E-2"/>
          <c:w val="0.61742424242424221"/>
          <c:h val="0.926136363636363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cat>
            <c:strRef>
              <c:f>Sheet1!$A$2:$A$6</c:f>
              <c:strCache>
                <c:ptCount val="2"/>
                <c:pt idx="0">
                  <c:v>foreign-born</c:v>
                </c:pt>
                <c:pt idx="1">
                  <c:v>U.S.-born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22.4</c:v>
                </c:pt>
                <c:pt idx="1">
                  <c:v>77.599999999999994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da-DK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plotArea>
      <c:layout>
        <c:manualLayout>
          <c:layoutTarget val="inner"/>
          <c:xMode val="edge"/>
          <c:yMode val="edge"/>
          <c:x val="9.5037070108504526E-2"/>
          <c:y val="8.8058111986052859E-2"/>
          <c:w val="0.88617095543469404"/>
          <c:h val="0.81725946369544222"/>
        </c:manualLayout>
      </c:layout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U.S.-born</c:v>
                </c:pt>
              </c:strCache>
            </c:strRef>
          </c:tx>
          <c:spPr>
            <a:solidFill>
              <a:srgbClr val="FF8000"/>
            </a:solidFill>
          </c:spPr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0.18827078330690306</c:v>
                </c:pt>
                <c:pt idx="1">
                  <c:v>0.11799427950104906</c:v>
                </c:pt>
                <c:pt idx="2">
                  <c:v>0.25895122859386799</c:v>
                </c:pt>
                <c:pt idx="3">
                  <c:v>0.30738063685716621</c:v>
                </c:pt>
                <c:pt idx="4">
                  <c:v>0.142452537947515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Foreign-born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0.37757281514345831</c:v>
                </c:pt>
                <c:pt idx="1">
                  <c:v>0.23167680488122505</c:v>
                </c:pt>
                <c:pt idx="2">
                  <c:v>0.29455144107167008</c:v>
                </c:pt>
                <c:pt idx="3">
                  <c:v>0.54125881916078722</c:v>
                </c:pt>
                <c:pt idx="4">
                  <c:v>0.39775464612505912</c:v>
                </c:pt>
              </c:numCache>
            </c:numRef>
          </c:val>
        </c:ser>
        <c:gapWidth val="80"/>
        <c:axId val="235312256"/>
        <c:axId val="235313792"/>
      </c:barChart>
      <c:catAx>
        <c:axId val="235312256"/>
        <c:scaling>
          <c:orientation val="minMax"/>
        </c:scaling>
        <c:axPos val="b"/>
        <c:tickLblPos val="nextTo"/>
        <c:crossAx val="235313792"/>
        <c:crosses val="autoZero"/>
        <c:auto val="1"/>
        <c:lblAlgn val="ctr"/>
        <c:lblOffset val="100"/>
      </c:catAx>
      <c:valAx>
        <c:axId val="2353137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35312256"/>
        <c:crosses val="autoZero"/>
        <c:crossBetween val="between"/>
      </c:valAx>
      <c:spPr>
        <a:ln>
          <a:solidFill>
            <a:schemeClr val="accent6"/>
          </a:solidFill>
        </a:ln>
      </c:spPr>
    </c:plotArea>
    <c:legend>
      <c:legendPos val="r"/>
      <c:layout>
        <c:manualLayout>
          <c:xMode val="edge"/>
          <c:yMode val="edge"/>
          <c:x val="0.110235806105082"/>
          <c:y val="9.9364654235909941E-2"/>
          <c:w val="0.33035052861383013"/>
          <c:h val="8.54720242020032E-2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/>
        </a:defRPr>
      </a:pPr>
      <a:endParaRPr lang="da-DK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0.28238341968911912"/>
          <c:y val="2.4741599201508292E-2"/>
          <c:w val="0.68130627322947623"/>
          <c:h val="0.8610731581087571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-8.2383419689119081E-2"/>
                  <c:y val="-1.470794735955570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4455958549222734E-2"/>
                  <c:y val="4.584803650810041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4818652849740892E-2"/>
                  <c:y val="-3.200724254420531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7.9274611398963704E-2"/>
                  <c:y val="-7.5260387009751222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da-DK"/>
              </a:p>
            </c:txPr>
            <c:showVal val="1"/>
          </c:dLbls>
          <c:cat>
            <c:strRef>
              <c:f>'4-pop, wage share, etc-state'!$B$2:$B$5</c:f>
              <c:strCache>
                <c:ptCount val="4"/>
                <c:pt idx="0">
                  <c:v>Immigrant share of GDPS for New York</c:v>
                </c:pt>
                <c:pt idx="1">
                  <c:v>Immigrant share of labor force</c:v>
                </c:pt>
                <c:pt idx="2">
                  <c:v>Immigrant share of working-age population</c:v>
                </c:pt>
                <c:pt idx="3">
                  <c:v>Immigrant share of population</c:v>
                </c:pt>
              </c:strCache>
            </c:strRef>
          </c:cat>
          <c:val>
            <c:numRef>
              <c:f>'4-pop, wage share, etc-state'!$C$2:$C$5</c:f>
              <c:numCache>
                <c:formatCode>0%</c:formatCode>
                <c:ptCount val="4"/>
                <c:pt idx="0">
                  <c:v>0.22</c:v>
                </c:pt>
                <c:pt idx="1">
                  <c:v>0.26</c:v>
                </c:pt>
                <c:pt idx="2">
                  <c:v>0.26</c:v>
                </c:pt>
                <c:pt idx="3">
                  <c:v>0.21000000000000005</c:v>
                </c:pt>
              </c:numCache>
            </c:numRef>
          </c:val>
        </c:ser>
        <c:gapWidth val="50"/>
        <c:axId val="209102336"/>
        <c:axId val="209103872"/>
      </c:barChart>
      <c:catAx>
        <c:axId val="20910233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a-DK"/>
          </a:p>
        </c:txPr>
        <c:crossAx val="209103872"/>
        <c:crosses val="autoZero"/>
        <c:auto val="1"/>
        <c:lblAlgn val="ctr"/>
        <c:lblOffset val="100"/>
        <c:tickLblSkip val="1"/>
        <c:tickMarkSkip val="1"/>
      </c:catAx>
      <c:valAx>
        <c:axId val="209103872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09102336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18"/>
  <c:chart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State 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66" formatCode="0.00%">
                  <c:v>9.6612800353221728E-2</c:v>
                </c:pt>
                <c:pt idx="67" formatCode="0.00%">
                  <c:v>9.8882623534623945E-2</c:v>
                </c:pt>
                <c:pt idx="68" formatCode="0.00%">
                  <c:v>0.106487382831644</c:v>
                </c:pt>
                <c:pt idx="69" formatCode="0.00%">
                  <c:v>0.11608588098101104</c:v>
                </c:pt>
                <c:pt idx="70" formatCode="0.00%">
                  <c:v>0.11870208105634503</c:v>
                </c:pt>
                <c:pt idx="71" formatCode="0.00%">
                  <c:v>0.11917637423767204</c:v>
                </c:pt>
                <c:pt idx="72" formatCode="0.00%">
                  <c:v>0.13840055938985796</c:v>
                </c:pt>
                <c:pt idx="73" formatCode="0.00%">
                  <c:v>0.15118154579821597</c:v>
                </c:pt>
                <c:pt idx="74" formatCode="0.00%">
                  <c:v>0.18205773095670105</c:v>
                </c:pt>
                <c:pt idx="75" formatCode="0.00%">
                  <c:v>0.16569186800257896</c:v>
                </c:pt>
                <c:pt idx="76" formatCode="0.00%">
                  <c:v>0.1617582303028221</c:v>
                </c:pt>
                <c:pt idx="77" formatCode="0.00%">
                  <c:v>0.14443352159080605</c:v>
                </c:pt>
                <c:pt idx="78" formatCode="0.00%">
                  <c:v>0.170678934230724</c:v>
                </c:pt>
                <c:pt idx="79" formatCode="0.00%">
                  <c:v>0.16040804584564206</c:v>
                </c:pt>
                <c:pt idx="80" formatCode="0.00%">
                  <c:v>0.14947943121407206</c:v>
                </c:pt>
                <c:pt idx="81" formatCode="0.00%">
                  <c:v>0.163076959521503</c:v>
                </c:pt>
                <c:pt idx="82" formatCode="0.00%">
                  <c:v>0.18717183146802205</c:v>
                </c:pt>
                <c:pt idx="83" formatCode="0.00%">
                  <c:v>0.211658582413258</c:v>
                </c:pt>
                <c:pt idx="84" formatCode="0.00%">
                  <c:v>0.22977922875299306</c:v>
                </c:pt>
                <c:pt idx="85" formatCode="0.00%">
                  <c:v>0.23987397536566996</c:v>
                </c:pt>
                <c:pt idx="86" formatCode="0.00%">
                  <c:v>0.27638573532644023</c:v>
                </c:pt>
                <c:pt idx="87" formatCode="0.00%">
                  <c:v>0.23475671749493005</c:v>
                </c:pt>
                <c:pt idx="88" formatCode="0.00%">
                  <c:v>0.20844369992584105</c:v>
                </c:pt>
                <c:pt idx="89" formatCode="0.00%">
                  <c:v>0.22098336763328896</c:v>
                </c:pt>
                <c:pt idx="90" formatCode="0.00%">
                  <c:v>0.25055795038874801</c:v>
                </c:pt>
                <c:pt idx="91" formatCode="0.00%">
                  <c:v>0.2706821411816081</c:v>
                </c:pt>
                <c:pt idx="92" formatCode="0.00%">
                  <c:v>0.2928585006567741</c:v>
                </c:pt>
                <c:pt idx="93" formatCode="0.00%">
                  <c:v>0.35673369190642801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York City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Sheet1!$D$2:$D$95</c:f>
              <c:numCache>
                <c:formatCode>General</c:formatCode>
                <c:ptCount val="94"/>
                <c:pt idx="73" formatCode="0.00%">
                  <c:v>0.18073439205158306</c:v>
                </c:pt>
                <c:pt idx="74" formatCode="0.00%">
                  <c:v>0.22056542252785905</c:v>
                </c:pt>
                <c:pt idx="75" formatCode="0.00%">
                  <c:v>0.21307029026293806</c:v>
                </c:pt>
                <c:pt idx="76" formatCode="0.00%">
                  <c:v>0.21494188150968607</c:v>
                </c:pt>
                <c:pt idx="77" formatCode="0.00%">
                  <c:v>0.19225500343641205</c:v>
                </c:pt>
                <c:pt idx="78" formatCode="0.00%">
                  <c:v>0.230523508696761</c:v>
                </c:pt>
                <c:pt idx="79" formatCode="0.00%">
                  <c:v>0.22470610527566701</c:v>
                </c:pt>
                <c:pt idx="80" formatCode="0.00%">
                  <c:v>0.20106680527312201</c:v>
                </c:pt>
                <c:pt idx="81" formatCode="0.00%">
                  <c:v>0.22136222492445096</c:v>
                </c:pt>
                <c:pt idx="82" formatCode="0.00%">
                  <c:v>0.24847401229839705</c:v>
                </c:pt>
                <c:pt idx="83" formatCode="0.00%">
                  <c:v>0.27681905882757402</c:v>
                </c:pt>
                <c:pt idx="84" formatCode="0.00%">
                  <c:v>0.29473607774806609</c:v>
                </c:pt>
                <c:pt idx="85" formatCode="0.00%">
                  <c:v>0.3197000000000001</c:v>
                </c:pt>
                <c:pt idx="86" formatCode="0.00%">
                  <c:v>0.36068943741173493</c:v>
                </c:pt>
                <c:pt idx="87" formatCode="0.00%">
                  <c:v>0.31336070704187829</c:v>
                </c:pt>
                <c:pt idx="88" formatCode="0.00%">
                  <c:v>0.2778000000000001</c:v>
                </c:pt>
                <c:pt idx="89" formatCode="0.00%">
                  <c:v>0.299095588161927</c:v>
                </c:pt>
                <c:pt idx="90" formatCode="0.00%">
                  <c:v>0.33783380703756322</c:v>
                </c:pt>
                <c:pt idx="91" formatCode="0.00%">
                  <c:v>0.36090000000000011</c:v>
                </c:pt>
                <c:pt idx="92" formatCode="0.00%">
                  <c:v>0.38460000000000011</c:v>
                </c:pt>
                <c:pt idx="93" formatCode="0.00%">
                  <c:v>0.44905388244455102</c:v>
                </c:pt>
              </c:numCache>
            </c:numRef>
          </c:val>
        </c:ser>
        <c:marker val="1"/>
        <c:axId val="208402304"/>
        <c:axId val="208403840"/>
      </c:lineChart>
      <c:catAx>
        <c:axId val="208402304"/>
        <c:scaling>
          <c:orientation val="minMax"/>
        </c:scaling>
        <c:axPos val="b"/>
        <c:numFmt formatCode="General" sourceLinked="1"/>
        <c:tickLblPos val="nextTo"/>
        <c:crossAx val="208403840"/>
        <c:crosses val="autoZero"/>
        <c:auto val="1"/>
        <c:lblAlgn val="ctr"/>
        <c:lblOffset val="100"/>
      </c:catAx>
      <c:valAx>
        <c:axId val="2084038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208402304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State 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66" formatCode="0.00%">
                  <c:v>9.6612800353221728E-2</c:v>
                </c:pt>
                <c:pt idx="67" formatCode="0.00%">
                  <c:v>9.8882623534623945E-2</c:v>
                </c:pt>
                <c:pt idx="68" formatCode="0.00%">
                  <c:v>0.106487382831644</c:v>
                </c:pt>
                <c:pt idx="69" formatCode="0.00%">
                  <c:v>0.11608588098101104</c:v>
                </c:pt>
                <c:pt idx="70" formatCode="0.00%">
                  <c:v>0.11870208105634503</c:v>
                </c:pt>
                <c:pt idx="71" formatCode="0.00%">
                  <c:v>0.11917637423767204</c:v>
                </c:pt>
                <c:pt idx="72" formatCode="0.00%">
                  <c:v>0.13840055938985796</c:v>
                </c:pt>
                <c:pt idx="73" formatCode="0.00%">
                  <c:v>0.15118154579821597</c:v>
                </c:pt>
                <c:pt idx="74" formatCode="0.00%">
                  <c:v>0.18205773095670105</c:v>
                </c:pt>
                <c:pt idx="75" formatCode="0.00%">
                  <c:v>0.16569186800257896</c:v>
                </c:pt>
                <c:pt idx="76" formatCode="0.00%">
                  <c:v>0.1617582303028221</c:v>
                </c:pt>
                <c:pt idx="77" formatCode="0.00%">
                  <c:v>0.14443352159080605</c:v>
                </c:pt>
                <c:pt idx="78" formatCode="0.00%">
                  <c:v>0.170678934230724</c:v>
                </c:pt>
                <c:pt idx="79" formatCode="0.00%">
                  <c:v>0.16040804584564206</c:v>
                </c:pt>
                <c:pt idx="80" formatCode="0.00%">
                  <c:v>0.14947943121407206</c:v>
                </c:pt>
                <c:pt idx="81" formatCode="0.00%">
                  <c:v>0.163076959521503</c:v>
                </c:pt>
                <c:pt idx="82" formatCode="0.00%">
                  <c:v>0.18717183146802205</c:v>
                </c:pt>
                <c:pt idx="83" formatCode="0.00%">
                  <c:v>0.211658582413258</c:v>
                </c:pt>
                <c:pt idx="84" formatCode="0.00%">
                  <c:v>0.22977922875299306</c:v>
                </c:pt>
                <c:pt idx="85" formatCode="0.00%">
                  <c:v>0.23987397536566996</c:v>
                </c:pt>
                <c:pt idx="86" formatCode="0.00%">
                  <c:v>0.27638573532644023</c:v>
                </c:pt>
                <c:pt idx="87" formatCode="0.00%">
                  <c:v>0.23475671749493005</c:v>
                </c:pt>
                <c:pt idx="88" formatCode="0.00%">
                  <c:v>0.20844369992584105</c:v>
                </c:pt>
                <c:pt idx="89" formatCode="0.00%">
                  <c:v>0.22098336763328896</c:v>
                </c:pt>
                <c:pt idx="90" formatCode="0.00%">
                  <c:v>0.25055795038874801</c:v>
                </c:pt>
                <c:pt idx="91" formatCode="0.00%">
                  <c:v>0.2706821411816081</c:v>
                </c:pt>
                <c:pt idx="92" formatCode="0.00%">
                  <c:v>0.2928585006567741</c:v>
                </c:pt>
                <c:pt idx="93" formatCode="0.00%">
                  <c:v>0.35673369190642801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York City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Sheet1!$D$2:$D$95</c:f>
              <c:numCache>
                <c:formatCode>General</c:formatCode>
                <c:ptCount val="94"/>
                <c:pt idx="73" formatCode="0.00%">
                  <c:v>0.18073439205158306</c:v>
                </c:pt>
                <c:pt idx="74" formatCode="0.00%">
                  <c:v>0.22056542252785905</c:v>
                </c:pt>
                <c:pt idx="75" formatCode="0.00%">
                  <c:v>0.21307029026293806</c:v>
                </c:pt>
                <c:pt idx="76" formatCode="0.00%">
                  <c:v>0.21494188150968607</c:v>
                </c:pt>
                <c:pt idx="77" formatCode="0.00%">
                  <c:v>0.19225500343641205</c:v>
                </c:pt>
                <c:pt idx="78" formatCode="0.00%">
                  <c:v>0.230523508696761</c:v>
                </c:pt>
                <c:pt idx="79" formatCode="0.00%">
                  <c:v>0.22470610527566701</c:v>
                </c:pt>
                <c:pt idx="80" formatCode="0.00%">
                  <c:v>0.20106680527312201</c:v>
                </c:pt>
                <c:pt idx="81" formatCode="0.00%">
                  <c:v>0.22136222492445096</c:v>
                </c:pt>
                <c:pt idx="82" formatCode="0.00%">
                  <c:v>0.24847401229839705</c:v>
                </c:pt>
                <c:pt idx="83" formatCode="0.00%">
                  <c:v>0.27681905882757402</c:v>
                </c:pt>
                <c:pt idx="84" formatCode="0.00%">
                  <c:v>0.29473607774806609</c:v>
                </c:pt>
                <c:pt idx="85" formatCode="0.00%">
                  <c:v>0.3197000000000001</c:v>
                </c:pt>
                <c:pt idx="86" formatCode="0.00%">
                  <c:v>0.36068943741173493</c:v>
                </c:pt>
                <c:pt idx="87" formatCode="0.00%">
                  <c:v>0.31336070704187829</c:v>
                </c:pt>
                <c:pt idx="88" formatCode="0.00%">
                  <c:v>0.2778000000000001</c:v>
                </c:pt>
                <c:pt idx="89" formatCode="0.00%">
                  <c:v>0.299095588161927</c:v>
                </c:pt>
                <c:pt idx="90" formatCode="0.00%">
                  <c:v>0.33783380703756322</c:v>
                </c:pt>
                <c:pt idx="91" formatCode="0.00%">
                  <c:v>0.36090000000000011</c:v>
                </c:pt>
                <c:pt idx="92" formatCode="0.00%">
                  <c:v>0.38460000000000011</c:v>
                </c:pt>
                <c:pt idx="93" formatCode="0.00%">
                  <c:v>0.44905388244455102</c:v>
                </c:pt>
              </c:numCache>
            </c:numRef>
          </c:val>
        </c:ser>
        <c:marker val="1"/>
        <c:axId val="179954432"/>
        <c:axId val="179955968"/>
      </c:lineChart>
      <c:catAx>
        <c:axId val="179954432"/>
        <c:scaling>
          <c:orientation val="minMax"/>
        </c:scaling>
        <c:axPos val="b"/>
        <c:numFmt formatCode="General" sourceLinked="1"/>
        <c:tickLblPos val="nextTo"/>
        <c:crossAx val="179955968"/>
        <c:crosses val="autoZero"/>
        <c:auto val="1"/>
        <c:lblAlgn val="ctr"/>
        <c:lblOffset val="100"/>
      </c:catAx>
      <c:valAx>
        <c:axId val="17995596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179954432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State 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66" formatCode="0.00%">
                  <c:v>9.6612800353221728E-2</c:v>
                </c:pt>
                <c:pt idx="67" formatCode="0.00%">
                  <c:v>9.8882623534623945E-2</c:v>
                </c:pt>
                <c:pt idx="68" formatCode="0.00%">
                  <c:v>0.106487382831644</c:v>
                </c:pt>
                <c:pt idx="69" formatCode="0.00%">
                  <c:v>0.11608588098101104</c:v>
                </c:pt>
                <c:pt idx="70" formatCode="0.00%">
                  <c:v>0.11870208105634503</c:v>
                </c:pt>
                <c:pt idx="71" formatCode="0.00%">
                  <c:v>0.11917637423767204</c:v>
                </c:pt>
                <c:pt idx="72" formatCode="0.00%">
                  <c:v>0.13840055938985796</c:v>
                </c:pt>
                <c:pt idx="73" formatCode="0.00%">
                  <c:v>0.15118154579821597</c:v>
                </c:pt>
                <c:pt idx="74" formatCode="0.00%">
                  <c:v>0.18205773095670105</c:v>
                </c:pt>
                <c:pt idx="75" formatCode="0.00%">
                  <c:v>0.16569186800257896</c:v>
                </c:pt>
                <c:pt idx="76" formatCode="0.00%">
                  <c:v>0.1617582303028221</c:v>
                </c:pt>
                <c:pt idx="77" formatCode="0.00%">
                  <c:v>0.14443352159080605</c:v>
                </c:pt>
                <c:pt idx="78" formatCode="0.00%">
                  <c:v>0.170678934230724</c:v>
                </c:pt>
                <c:pt idx="79" formatCode="0.00%">
                  <c:v>0.16040804584564206</c:v>
                </c:pt>
                <c:pt idx="80" formatCode="0.00%">
                  <c:v>0.14947943121407206</c:v>
                </c:pt>
                <c:pt idx="81" formatCode="0.00%">
                  <c:v>0.163076959521503</c:v>
                </c:pt>
                <c:pt idx="82" formatCode="0.00%">
                  <c:v>0.18717183146802205</c:v>
                </c:pt>
                <c:pt idx="83" formatCode="0.00%">
                  <c:v>0.211658582413258</c:v>
                </c:pt>
                <c:pt idx="84" formatCode="0.00%">
                  <c:v>0.22977922875299306</c:v>
                </c:pt>
                <c:pt idx="85" formatCode="0.00%">
                  <c:v>0.23987397536566996</c:v>
                </c:pt>
                <c:pt idx="86" formatCode="0.00%">
                  <c:v>0.27638573532644023</c:v>
                </c:pt>
                <c:pt idx="87" formatCode="0.00%">
                  <c:v>0.23475671749493005</c:v>
                </c:pt>
                <c:pt idx="88" formatCode="0.00%">
                  <c:v>0.20844369992584105</c:v>
                </c:pt>
                <c:pt idx="89" formatCode="0.00%">
                  <c:v>0.22098336763328896</c:v>
                </c:pt>
                <c:pt idx="90" formatCode="0.00%">
                  <c:v>0.25055795038874801</c:v>
                </c:pt>
                <c:pt idx="91" formatCode="0.00%">
                  <c:v>0.2706821411816081</c:v>
                </c:pt>
                <c:pt idx="92" formatCode="0.00%">
                  <c:v>0.2928585006567741</c:v>
                </c:pt>
                <c:pt idx="93" formatCode="0.00%">
                  <c:v>0.35673369190642801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York City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Sheet1!$D$2:$D$95</c:f>
              <c:numCache>
                <c:formatCode>General</c:formatCode>
                <c:ptCount val="94"/>
                <c:pt idx="73" formatCode="0.00%">
                  <c:v>0.18073439205158306</c:v>
                </c:pt>
                <c:pt idx="74" formatCode="0.00%">
                  <c:v>0.22056542252785905</c:v>
                </c:pt>
                <c:pt idx="75" formatCode="0.00%">
                  <c:v>0.21307029026293806</c:v>
                </c:pt>
                <c:pt idx="76" formatCode="0.00%">
                  <c:v>0.21494188150968607</c:v>
                </c:pt>
                <c:pt idx="77" formatCode="0.00%">
                  <c:v>0.19225500343641205</c:v>
                </c:pt>
                <c:pt idx="78" formatCode="0.00%">
                  <c:v>0.230523508696761</c:v>
                </c:pt>
                <c:pt idx="79" formatCode="0.00%">
                  <c:v>0.22470610527566701</c:v>
                </c:pt>
                <c:pt idx="80" formatCode="0.00%">
                  <c:v>0.20106680527312201</c:v>
                </c:pt>
                <c:pt idx="81" formatCode="0.00%">
                  <c:v>0.22136222492445096</c:v>
                </c:pt>
                <c:pt idx="82" formatCode="0.00%">
                  <c:v>0.24847401229839705</c:v>
                </c:pt>
                <c:pt idx="83" formatCode="0.00%">
                  <c:v>0.27681905882757402</c:v>
                </c:pt>
                <c:pt idx="84" formatCode="0.00%">
                  <c:v>0.29473607774806609</c:v>
                </c:pt>
                <c:pt idx="85" formatCode="0.00%">
                  <c:v>0.3197000000000001</c:v>
                </c:pt>
                <c:pt idx="86" formatCode="0.00%">
                  <c:v>0.36068943741173493</c:v>
                </c:pt>
                <c:pt idx="87" formatCode="0.00%">
                  <c:v>0.31336070704187829</c:v>
                </c:pt>
                <c:pt idx="88" formatCode="0.00%">
                  <c:v>0.2778000000000001</c:v>
                </c:pt>
                <c:pt idx="89" formatCode="0.00%">
                  <c:v>0.299095588161927</c:v>
                </c:pt>
                <c:pt idx="90" formatCode="0.00%">
                  <c:v>0.33783380703756322</c:v>
                </c:pt>
                <c:pt idx="91" formatCode="0.00%">
                  <c:v>0.36090000000000011</c:v>
                </c:pt>
                <c:pt idx="92" formatCode="0.00%">
                  <c:v>0.38460000000000011</c:v>
                </c:pt>
                <c:pt idx="93" formatCode="0.00%">
                  <c:v>0.44905388244455102</c:v>
                </c:pt>
              </c:numCache>
            </c:numRef>
          </c:val>
        </c:ser>
        <c:marker val="1"/>
        <c:axId val="232521088"/>
        <c:axId val="236008576"/>
      </c:lineChart>
      <c:catAx>
        <c:axId val="232521088"/>
        <c:scaling>
          <c:orientation val="minMax"/>
        </c:scaling>
        <c:axPos val="b"/>
        <c:numFmt formatCode="General" sourceLinked="1"/>
        <c:tickLblPos val="nextTo"/>
        <c:crossAx val="236008576"/>
        <c:crosses val="autoZero"/>
        <c:auto val="1"/>
        <c:lblAlgn val="ctr"/>
        <c:lblOffset val="100"/>
      </c:catAx>
      <c:valAx>
        <c:axId val="2360085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232521088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marker val="1"/>
        <c:axId val="236018304"/>
        <c:axId val="236137856"/>
      </c:lineChart>
      <c:catAx>
        <c:axId val="236018304"/>
        <c:scaling>
          <c:orientation val="minMax"/>
        </c:scaling>
        <c:axPos val="b"/>
        <c:numFmt formatCode="General" sourceLinked="1"/>
        <c:tickLblPos val="nextTo"/>
        <c:crossAx val="236137856"/>
        <c:crosses val="autoZero"/>
        <c:auto val="1"/>
        <c:lblAlgn val="ctr"/>
        <c:lblOffset val="100"/>
      </c:catAx>
      <c:valAx>
        <c:axId val="236137856"/>
        <c:scaling>
          <c:orientation val="minMax"/>
          <c:max val="0.5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236018304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State 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66" formatCode="0.00%">
                  <c:v>9.6612800353221728E-2</c:v>
                </c:pt>
                <c:pt idx="67" formatCode="0.00%">
                  <c:v>9.8882623534623945E-2</c:v>
                </c:pt>
                <c:pt idx="68" formatCode="0.00%">
                  <c:v>0.106487382831644</c:v>
                </c:pt>
                <c:pt idx="69" formatCode="0.00%">
                  <c:v>0.11608588098101104</c:v>
                </c:pt>
                <c:pt idx="70" formatCode="0.00%">
                  <c:v>0.11870208105634503</c:v>
                </c:pt>
                <c:pt idx="71" formatCode="0.00%">
                  <c:v>0.11917637423767204</c:v>
                </c:pt>
                <c:pt idx="72" formatCode="0.00%">
                  <c:v>0.13840055938985796</c:v>
                </c:pt>
                <c:pt idx="73" formatCode="0.00%">
                  <c:v>0.15118154579821597</c:v>
                </c:pt>
                <c:pt idx="74" formatCode="0.00%">
                  <c:v>0.18205773095670105</c:v>
                </c:pt>
                <c:pt idx="75" formatCode="0.00%">
                  <c:v>0.16569186800257896</c:v>
                </c:pt>
                <c:pt idx="76" formatCode="0.00%">
                  <c:v>0.1617582303028221</c:v>
                </c:pt>
                <c:pt idx="77" formatCode="0.00%">
                  <c:v>0.14443352159080605</c:v>
                </c:pt>
                <c:pt idx="78" formatCode="0.00%">
                  <c:v>0.170678934230724</c:v>
                </c:pt>
                <c:pt idx="79" formatCode="0.00%">
                  <c:v>0.16040804584564206</c:v>
                </c:pt>
                <c:pt idx="80" formatCode="0.00%">
                  <c:v>0.14947943121407206</c:v>
                </c:pt>
                <c:pt idx="81" formatCode="0.00%">
                  <c:v>0.163076959521503</c:v>
                </c:pt>
                <c:pt idx="82" formatCode="0.00%">
                  <c:v>0.18717183146802205</c:v>
                </c:pt>
                <c:pt idx="83" formatCode="0.00%">
                  <c:v>0.211658582413258</c:v>
                </c:pt>
                <c:pt idx="84" formatCode="0.00%">
                  <c:v>0.22977922875299306</c:v>
                </c:pt>
                <c:pt idx="85" formatCode="0.00%">
                  <c:v>0.23987397536566996</c:v>
                </c:pt>
                <c:pt idx="86" formatCode="0.00%">
                  <c:v>0.27638573532644023</c:v>
                </c:pt>
                <c:pt idx="87" formatCode="0.00%">
                  <c:v>0.23475671749493005</c:v>
                </c:pt>
                <c:pt idx="88" formatCode="0.00%">
                  <c:v>0.20844369992584105</c:v>
                </c:pt>
                <c:pt idx="89" formatCode="0.00%">
                  <c:v>0.22098336763328896</c:v>
                </c:pt>
                <c:pt idx="90" formatCode="0.00%">
                  <c:v>0.25055795038874801</c:v>
                </c:pt>
                <c:pt idx="91" formatCode="0.00%">
                  <c:v>0.2706821411816081</c:v>
                </c:pt>
                <c:pt idx="92" formatCode="0.00%">
                  <c:v>0.2928585006567741</c:v>
                </c:pt>
                <c:pt idx="93" formatCode="0.00%">
                  <c:v>0.35673369190642801</c:v>
                </c:pt>
              </c:numCache>
            </c:numRef>
          </c:val>
        </c:ser>
        <c:marker val="1"/>
        <c:axId val="236242816"/>
        <c:axId val="236244352"/>
      </c:lineChart>
      <c:catAx>
        <c:axId val="236242816"/>
        <c:scaling>
          <c:orientation val="minMax"/>
        </c:scaling>
        <c:axPos val="b"/>
        <c:numFmt formatCode="General" sourceLinked="1"/>
        <c:tickLblPos val="nextTo"/>
        <c:crossAx val="236244352"/>
        <c:crosses val="autoZero"/>
        <c:auto val="1"/>
        <c:lblAlgn val="ctr"/>
        <c:lblOffset val="100"/>
      </c:catAx>
      <c:valAx>
        <c:axId val="236244352"/>
        <c:scaling>
          <c:orientation val="minMax"/>
          <c:max val="0.5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236242816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61045494313247E-2"/>
          <c:y val="2.9009857767941405E-2"/>
          <c:w val="0.91298403324584421"/>
          <c:h val="0.82736406229378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0.18157941059216315</c:v>
                </c:pt>
                <c:pt idx="1">
                  <c:v>0.17577722115275005</c:v>
                </c:pt>
                <c:pt idx="2">
                  <c:v>0.19310755788606004</c:v>
                </c:pt>
                <c:pt idx="3">
                  <c:v>0.17737148100278505</c:v>
                </c:pt>
                <c:pt idx="4">
                  <c:v>0.15961472661607201</c:v>
                </c:pt>
                <c:pt idx="5">
                  <c:v>0.16410778328022604</c:v>
                </c:pt>
                <c:pt idx="6">
                  <c:v>0.1482981936632001</c:v>
                </c:pt>
                <c:pt idx="7">
                  <c:v>0.15637915884632911</c:v>
                </c:pt>
                <c:pt idx="8">
                  <c:v>0.17057628417064805</c:v>
                </c:pt>
                <c:pt idx="9">
                  <c:v>0.15642493090768805</c:v>
                </c:pt>
                <c:pt idx="10">
                  <c:v>0.17423080267847404</c:v>
                </c:pt>
                <c:pt idx="11">
                  <c:v>0.20244504854676615</c:v>
                </c:pt>
                <c:pt idx="12">
                  <c:v>0.19909051389797605</c:v>
                </c:pt>
                <c:pt idx="13">
                  <c:v>0.21025033880744512</c:v>
                </c:pt>
                <c:pt idx="14">
                  <c:v>0.23940249505397107</c:v>
                </c:pt>
                <c:pt idx="15">
                  <c:v>0.22352883584556604</c:v>
                </c:pt>
                <c:pt idx="16">
                  <c:v>0.172232731403789</c:v>
                </c:pt>
                <c:pt idx="17">
                  <c:v>0.15498458756689215</c:v>
                </c:pt>
                <c:pt idx="18">
                  <c:v>0.15555930046295807</c:v>
                </c:pt>
                <c:pt idx="19">
                  <c:v>0.164600873500202</c:v>
                </c:pt>
                <c:pt idx="20">
                  <c:v>0.16396989069448906</c:v>
                </c:pt>
                <c:pt idx="21">
                  <c:v>0.16676285163429305</c:v>
                </c:pt>
                <c:pt idx="22">
                  <c:v>0.19288244180211506</c:v>
                </c:pt>
                <c:pt idx="23">
                  <c:v>0.17149341603070706</c:v>
                </c:pt>
                <c:pt idx="24">
                  <c:v>0.15754923180145217</c:v>
                </c:pt>
                <c:pt idx="25">
                  <c:v>0.161754574195349</c:v>
                </c:pt>
                <c:pt idx="26">
                  <c:v>0.164780737294143</c:v>
                </c:pt>
                <c:pt idx="27">
                  <c:v>0.15785567024243205</c:v>
                </c:pt>
                <c:pt idx="28">
                  <c:v>0.13428668320893</c:v>
                </c:pt>
                <c:pt idx="29">
                  <c:v>0.12309474270890708</c:v>
                </c:pt>
                <c:pt idx="30">
                  <c:v>0.112809343371881</c:v>
                </c:pt>
                <c:pt idx="31">
                  <c:v>0.12515791093689696</c:v>
                </c:pt>
                <c:pt idx="32">
                  <c:v>0.13277052533344094</c:v>
                </c:pt>
                <c:pt idx="33">
                  <c:v>0.11955055203166702</c:v>
                </c:pt>
                <c:pt idx="34">
                  <c:v>0.12242600017043004</c:v>
                </c:pt>
                <c:pt idx="35">
                  <c:v>0.11726960080682702</c:v>
                </c:pt>
                <c:pt idx="36">
                  <c:v>0.128195350399786</c:v>
                </c:pt>
                <c:pt idx="37">
                  <c:v>0.11787105144922103</c:v>
                </c:pt>
                <c:pt idx="38">
                  <c:v>0.107908759854783</c:v>
                </c:pt>
                <c:pt idx="39">
                  <c:v>9.9018850353359444E-2</c:v>
                </c:pt>
                <c:pt idx="40">
                  <c:v>0.10773561804160706</c:v>
                </c:pt>
                <c:pt idx="41">
                  <c:v>0.11057545520131802</c:v>
                </c:pt>
                <c:pt idx="42">
                  <c:v>0.10672081713297002</c:v>
                </c:pt>
                <c:pt idx="43">
                  <c:v>0.10160969512973998</c:v>
                </c:pt>
                <c:pt idx="44">
                  <c:v>0.102057454535815</c:v>
                </c:pt>
                <c:pt idx="45">
                  <c:v>0.10647444606593204</c:v>
                </c:pt>
                <c:pt idx="46">
                  <c:v>0.10034579956956298</c:v>
                </c:pt>
                <c:pt idx="47">
                  <c:v>0.10640656153200102</c:v>
                </c:pt>
                <c:pt idx="48">
                  <c:v>9.949906248104036E-2</c:v>
                </c:pt>
                <c:pt idx="49">
                  <c:v>9.9165102959435369E-2</c:v>
                </c:pt>
                <c:pt idx="50">
                  <c:v>0.10479103530661306</c:v>
                </c:pt>
                <c:pt idx="51">
                  <c:v>0.10891912753229202</c:v>
                </c:pt>
                <c:pt idx="52">
                  <c:v>0.10175256812339697</c:v>
                </c:pt>
                <c:pt idx="53">
                  <c:v>0.10737541914934197</c:v>
                </c:pt>
                <c:pt idx="54">
                  <c:v>0.11212838574441902</c:v>
                </c:pt>
                <c:pt idx="55">
                  <c:v>0.103514972844794</c:v>
                </c:pt>
                <c:pt idx="56">
                  <c:v>9.0252864935986651E-2</c:v>
                </c:pt>
                <c:pt idx="57">
                  <c:v>9.3990561168937545E-2</c:v>
                </c:pt>
                <c:pt idx="58">
                  <c:v>9.6377083451862605E-2</c:v>
                </c:pt>
                <c:pt idx="59">
                  <c:v>9.162462345313574E-2</c:v>
                </c:pt>
                <c:pt idx="60">
                  <c:v>9.1224292172255361E-2</c:v>
                </c:pt>
                <c:pt idx="61">
                  <c:v>8.8726726034525652E-2</c:v>
                </c:pt>
                <c:pt idx="62">
                  <c:v>8.8608851388069065E-2</c:v>
                </c:pt>
                <c:pt idx="63">
                  <c:v>9.0251178846532942E-2</c:v>
                </c:pt>
                <c:pt idx="64">
                  <c:v>8.9505213117986732E-2</c:v>
                </c:pt>
                <c:pt idx="65">
                  <c:v>9.9576984709518812E-2</c:v>
                </c:pt>
                <c:pt idx="66">
                  <c:v>0.10021024087968505</c:v>
                </c:pt>
                <c:pt idx="67">
                  <c:v>0.10017024807873105</c:v>
                </c:pt>
                <c:pt idx="68">
                  <c:v>0.10795796977766398</c:v>
                </c:pt>
                <c:pt idx="69">
                  <c:v>0.11555228099865904</c:v>
                </c:pt>
                <c:pt idx="70">
                  <c:v>0.11989346962037797</c:v>
                </c:pt>
                <c:pt idx="71">
                  <c:v>0.1266896227955549</c:v>
                </c:pt>
                <c:pt idx="72">
                  <c:v>0.15917057878495394</c:v>
                </c:pt>
                <c:pt idx="73">
                  <c:v>0.12662152082703296</c:v>
                </c:pt>
                <c:pt idx="74">
                  <c:v>0.15493338921325006</c:v>
                </c:pt>
                <c:pt idx="75">
                  <c:v>0.1448644396263031</c:v>
                </c:pt>
                <c:pt idx="76">
                  <c:v>0.14329641264701606</c:v>
                </c:pt>
                <c:pt idx="77">
                  <c:v>0.133606902611595</c:v>
                </c:pt>
                <c:pt idx="78">
                  <c:v>0.14670843575107512</c:v>
                </c:pt>
                <c:pt idx="79">
                  <c:v>0.142369029265732</c:v>
                </c:pt>
                <c:pt idx="80">
                  <c:v>0.14231929403424506</c:v>
                </c:pt>
                <c:pt idx="81">
                  <c:v>0.15234000000000006</c:v>
                </c:pt>
                <c:pt idx="82">
                  <c:v>0.16686999999999999</c:v>
                </c:pt>
                <c:pt idx="83">
                  <c:v>0.18015</c:v>
                </c:pt>
                <c:pt idx="84">
                  <c:v>0.19087999999999997</c:v>
                </c:pt>
                <c:pt idx="85">
                  <c:v>0.20044000000000006</c:v>
                </c:pt>
                <c:pt idx="86">
                  <c:v>0.21521000000000007</c:v>
                </c:pt>
                <c:pt idx="87">
                  <c:v>0.18220000000000006</c:v>
                </c:pt>
                <c:pt idx="88">
                  <c:v>0.16864999999999999</c:v>
                </c:pt>
                <c:pt idx="89">
                  <c:v>0.17528000000000005</c:v>
                </c:pt>
                <c:pt idx="90">
                  <c:v>0.19753000000000001</c:v>
                </c:pt>
                <c:pt idx="91">
                  <c:v>0.21916000000000005</c:v>
                </c:pt>
                <c:pt idx="92">
                  <c:v>0.22823000000000004</c:v>
                </c:pt>
                <c:pt idx="93">
                  <c:v>0.23503000000000004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State 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66" formatCode="0.00%">
                  <c:v>9.6612800353221728E-2</c:v>
                </c:pt>
                <c:pt idx="67" formatCode="0.00%">
                  <c:v>9.8882623534623945E-2</c:v>
                </c:pt>
                <c:pt idx="68" formatCode="0.00%">
                  <c:v>0.106487382831644</c:v>
                </c:pt>
                <c:pt idx="69" formatCode="0.00%">
                  <c:v>0.11608588098101104</c:v>
                </c:pt>
                <c:pt idx="70" formatCode="0.00%">
                  <c:v>0.11870208105634503</c:v>
                </c:pt>
                <c:pt idx="71" formatCode="0.00%">
                  <c:v>0.11917637423767204</c:v>
                </c:pt>
                <c:pt idx="72" formatCode="0.00%">
                  <c:v>0.13840055938985796</c:v>
                </c:pt>
                <c:pt idx="73" formatCode="0.00%">
                  <c:v>0.15118154579821597</c:v>
                </c:pt>
                <c:pt idx="74" formatCode="0.00%">
                  <c:v>0.18205773095670105</c:v>
                </c:pt>
                <c:pt idx="75" formatCode="0.00%">
                  <c:v>0.16569186800257896</c:v>
                </c:pt>
                <c:pt idx="76" formatCode="0.00%">
                  <c:v>0.1617582303028221</c:v>
                </c:pt>
                <c:pt idx="77" formatCode="0.00%">
                  <c:v>0.14443352159080605</c:v>
                </c:pt>
                <c:pt idx="78" formatCode="0.00%">
                  <c:v>0.170678934230724</c:v>
                </c:pt>
                <c:pt idx="79" formatCode="0.00%">
                  <c:v>0.16040804584564206</c:v>
                </c:pt>
                <c:pt idx="80" formatCode="0.00%">
                  <c:v>0.14947943121407206</c:v>
                </c:pt>
                <c:pt idx="81" formatCode="0.00%">
                  <c:v>0.163076959521503</c:v>
                </c:pt>
                <c:pt idx="82" formatCode="0.00%">
                  <c:v>0.18717183146802205</c:v>
                </c:pt>
                <c:pt idx="83" formatCode="0.00%">
                  <c:v>0.211658582413258</c:v>
                </c:pt>
                <c:pt idx="84" formatCode="0.00%">
                  <c:v>0.22977922875299306</c:v>
                </c:pt>
                <c:pt idx="85" formatCode="0.00%">
                  <c:v>0.23987397536566996</c:v>
                </c:pt>
                <c:pt idx="86" formatCode="0.00%">
                  <c:v>0.27638573532644023</c:v>
                </c:pt>
                <c:pt idx="87" formatCode="0.00%">
                  <c:v>0.23475671749493005</c:v>
                </c:pt>
                <c:pt idx="88" formatCode="0.00%">
                  <c:v>0.20844369992584105</c:v>
                </c:pt>
                <c:pt idx="89" formatCode="0.00%">
                  <c:v>0.22098336763328896</c:v>
                </c:pt>
                <c:pt idx="90" formatCode="0.00%">
                  <c:v>0.25055795038874801</c:v>
                </c:pt>
                <c:pt idx="91" formatCode="0.00%">
                  <c:v>0.2706821411816081</c:v>
                </c:pt>
                <c:pt idx="92" formatCode="0.00%">
                  <c:v>0.2928585006567741</c:v>
                </c:pt>
                <c:pt idx="93" formatCode="0.00%">
                  <c:v>0.35673369190642801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York City</c:v>
                </c:pt>
              </c:strCache>
            </c:strRef>
          </c:tx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</c:numCache>
            </c:numRef>
          </c:cat>
          <c:val>
            <c:numRef>
              <c:f>Sheet1!$D$2:$D$95</c:f>
              <c:numCache>
                <c:formatCode>General</c:formatCode>
                <c:ptCount val="94"/>
                <c:pt idx="73" formatCode="0.00%">
                  <c:v>0.18073439205158306</c:v>
                </c:pt>
                <c:pt idx="74" formatCode="0.00%">
                  <c:v>0.22056542252785905</c:v>
                </c:pt>
                <c:pt idx="75" formatCode="0.00%">
                  <c:v>0.21307029026293806</c:v>
                </c:pt>
                <c:pt idx="76" formatCode="0.00%">
                  <c:v>0.21494188150968607</c:v>
                </c:pt>
                <c:pt idx="77" formatCode="0.00%">
                  <c:v>0.19225500343641205</c:v>
                </c:pt>
                <c:pt idx="78" formatCode="0.00%">
                  <c:v>0.230523508696761</c:v>
                </c:pt>
                <c:pt idx="79" formatCode="0.00%">
                  <c:v>0.22470610527566701</c:v>
                </c:pt>
                <c:pt idx="80" formatCode="0.00%">
                  <c:v>0.20106680527312201</c:v>
                </c:pt>
                <c:pt idx="81" formatCode="0.00%">
                  <c:v>0.22136222492445096</c:v>
                </c:pt>
                <c:pt idx="82" formatCode="0.00%">
                  <c:v>0.24847401229839705</c:v>
                </c:pt>
                <c:pt idx="83" formatCode="0.00%">
                  <c:v>0.27681905882757402</c:v>
                </c:pt>
                <c:pt idx="84" formatCode="0.00%">
                  <c:v>0.29473607774806609</c:v>
                </c:pt>
                <c:pt idx="85" formatCode="0.00%">
                  <c:v>0.3197000000000001</c:v>
                </c:pt>
                <c:pt idx="86" formatCode="0.00%">
                  <c:v>0.36068943741173493</c:v>
                </c:pt>
                <c:pt idx="87" formatCode="0.00%">
                  <c:v>0.31336070704187829</c:v>
                </c:pt>
                <c:pt idx="88" formatCode="0.00%">
                  <c:v>0.2778000000000001</c:v>
                </c:pt>
                <c:pt idx="89" formatCode="0.00%">
                  <c:v>0.299095588161927</c:v>
                </c:pt>
                <c:pt idx="90" formatCode="0.00%">
                  <c:v>0.33783380703756322</c:v>
                </c:pt>
                <c:pt idx="91" formatCode="0.00%">
                  <c:v>0.36090000000000011</c:v>
                </c:pt>
                <c:pt idx="92" formatCode="0.00%">
                  <c:v>0.38460000000000011</c:v>
                </c:pt>
                <c:pt idx="93" formatCode="0.00%">
                  <c:v>0.44905388244455102</c:v>
                </c:pt>
              </c:numCache>
            </c:numRef>
          </c:val>
        </c:ser>
        <c:marker val="1"/>
        <c:axId val="234926080"/>
        <c:axId val="234927616"/>
      </c:lineChart>
      <c:catAx>
        <c:axId val="234926080"/>
        <c:scaling>
          <c:orientation val="minMax"/>
        </c:scaling>
        <c:axPos val="b"/>
        <c:numFmt formatCode="General" sourceLinked="1"/>
        <c:tickLblPos val="nextTo"/>
        <c:crossAx val="234927616"/>
        <c:crosses val="autoZero"/>
        <c:auto val="1"/>
        <c:lblAlgn val="ctr"/>
        <c:lblOffset val="100"/>
      </c:catAx>
      <c:valAx>
        <c:axId val="234927616"/>
        <c:scaling>
          <c:orientation val="minMax"/>
          <c:max val="0.5"/>
        </c:scaling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tickLblPos val="nextTo"/>
        <c:crossAx val="234926080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da-DK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hart>
    <c:plotArea>
      <c:layout>
        <c:manualLayout>
          <c:layoutTarget val="inner"/>
          <c:xMode val="edge"/>
          <c:yMode val="edge"/>
          <c:x val="0.11271695876725103"/>
          <c:y val="3.0971504636419008E-2"/>
          <c:w val="0.82328559711286098"/>
          <c:h val="0.82555216535433062"/>
        </c:manualLayout>
      </c:layout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U.S.-born</c:v>
                </c:pt>
              </c:strCache>
            </c:strRef>
          </c:tx>
          <c:spPr>
            <a:solidFill>
              <a:srgbClr val="FF8000"/>
            </a:solidFill>
          </c:spPr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0.19</c:v>
                </c:pt>
                <c:pt idx="1">
                  <c:v>9.0000000000000024E-2</c:v>
                </c:pt>
                <c:pt idx="2">
                  <c:v>0.24000000000000005</c:v>
                </c:pt>
                <c:pt idx="3">
                  <c:v>0.31000000000000011</c:v>
                </c:pt>
                <c:pt idx="4">
                  <c:v>0.17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Foreign-born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0.17</c:v>
                </c:pt>
                <c:pt idx="1">
                  <c:v>0.15000000000000005</c:v>
                </c:pt>
                <c:pt idx="2">
                  <c:v>0.13</c:v>
                </c:pt>
                <c:pt idx="3">
                  <c:v>0.23</c:v>
                </c:pt>
                <c:pt idx="4">
                  <c:v>0.18000000000000005</c:v>
                </c:pt>
              </c:numCache>
            </c:numRef>
          </c:val>
        </c:ser>
        <c:gapWidth val="30"/>
        <c:axId val="234890368"/>
        <c:axId val="234891904"/>
      </c:barChart>
      <c:catAx>
        <c:axId val="234890368"/>
        <c:scaling>
          <c:orientation val="minMax"/>
        </c:scaling>
        <c:axPos val="b"/>
        <c:tickLblPos val="nextTo"/>
        <c:crossAx val="234891904"/>
        <c:crosses val="autoZero"/>
        <c:auto val="1"/>
        <c:lblAlgn val="ctr"/>
        <c:lblOffset val="100"/>
      </c:catAx>
      <c:valAx>
        <c:axId val="234891904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234890368"/>
        <c:crosses val="autoZero"/>
        <c:crossBetween val="between"/>
      </c:valAx>
      <c:spPr>
        <a:ln>
          <a:solidFill>
            <a:schemeClr val="accent6"/>
          </a:solidFill>
        </a:ln>
      </c:spPr>
    </c:plotArea>
    <c:legend>
      <c:legendPos val="r"/>
      <c:layout>
        <c:manualLayout>
          <c:xMode val="edge"/>
          <c:yMode val="edge"/>
          <c:x val="9.8435431151934635E-2"/>
          <c:y val="1.4062170296413907E-3"/>
          <c:w val="0.39491137734509429"/>
          <c:h val="0.1545075887253221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/>
        </a:defRPr>
      </a:pPr>
      <a:endParaRPr lang="da-DK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image" Target="../media/image13.tif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tif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0.08291</cdr:x>
      <cdr:y>0.30073</cdr:y>
    </cdr:from>
    <cdr:to>
      <cdr:x>0.46294</cdr:x>
      <cdr:y>0.85536</cdr:y>
    </cdr:to>
    <cdr:pic>
      <cdr:nvPicPr>
        <cdr:cNvPr id="3" name="Picture 2" descr="to 1950.tiff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58153" y="1826061"/>
          <a:ext cx="3475002" cy="33677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0.46295</cdr:x>
      <cdr:y>0.01678</cdr:y>
    </cdr:from>
    <cdr:to>
      <cdr:x>0.72275</cdr:x>
      <cdr:y>0.83806</cdr:y>
    </cdr:to>
    <cdr:pic>
      <cdr:nvPicPr>
        <cdr:cNvPr id="4" name="Picture 3" descr="to1980.tif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33188" y="101906"/>
          <a:ext cx="2375638" cy="49868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0.72269</cdr:x>
      <cdr:y>0.00709</cdr:y>
    </cdr:from>
    <cdr:to>
      <cdr:x>0.99185</cdr:x>
      <cdr:y>0.83729</cdr:y>
    </cdr:to>
    <cdr:pic>
      <cdr:nvPicPr>
        <cdr:cNvPr id="5" name="Picture 4" descr="to2006.tif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608233" y="43064"/>
          <a:ext cx="2461202" cy="504105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0.46295</cdr:x>
      <cdr:y>0.01678</cdr:y>
    </cdr:from>
    <cdr:to>
      <cdr:x>0.72275</cdr:x>
      <cdr:y>0.83806</cdr:y>
    </cdr:to>
    <cdr:pic>
      <cdr:nvPicPr>
        <cdr:cNvPr id="4" name="Picture 3" descr="to1980.tif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33188" y="101906"/>
          <a:ext cx="2375638" cy="49868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0.72269</cdr:x>
      <cdr:y>0.00709</cdr:y>
    </cdr:from>
    <cdr:to>
      <cdr:x>0.99185</cdr:x>
      <cdr:y>0.83729</cdr:y>
    </cdr:to>
    <cdr:pic>
      <cdr:nvPicPr>
        <cdr:cNvPr id="5" name="Picture 4" descr="to2006.tif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608233" y="43064"/>
          <a:ext cx="2461202" cy="50410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0.12222</cdr:x>
      <cdr:y>0.62595</cdr:y>
    </cdr:from>
    <cdr:to>
      <cdr:x>0.33194</cdr:x>
      <cdr:y>0.68974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600" y="3800852"/>
          <a:ext cx="19177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United States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0.72269</cdr:x>
      <cdr:y>0.00709</cdr:y>
    </cdr:from>
    <cdr:to>
      <cdr:x>0.99185</cdr:x>
      <cdr:y>0.83729</cdr:y>
    </cdr:to>
    <cdr:pic>
      <cdr:nvPicPr>
        <cdr:cNvPr id="5" name="Picture 4" descr="to2006.tif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608233" y="43064"/>
          <a:ext cx="2461202" cy="50410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0.12222</cdr:x>
      <cdr:y>0.62595</cdr:y>
    </cdr:from>
    <cdr:to>
      <cdr:x>0.33194</cdr:x>
      <cdr:y>0.68974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600" y="3800852"/>
          <a:ext cx="19177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United States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0.12222</cdr:x>
      <cdr:y>0.62595</cdr:y>
    </cdr:from>
    <cdr:to>
      <cdr:x>0.33194</cdr:x>
      <cdr:y>0.68974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600" y="3800852"/>
          <a:ext cx="19177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United States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0.12222</cdr:x>
      <cdr:y>0.62595</cdr:y>
    </cdr:from>
    <cdr:to>
      <cdr:x>0.33194</cdr:x>
      <cdr:y>0.68974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600" y="3800852"/>
          <a:ext cx="19177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United States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0.77</cdr:x>
      <cdr:y>0.64452</cdr:y>
    </cdr:from>
    <cdr:to>
      <cdr:x>0.97972</cdr:x>
      <cdr:y>0.70831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40880" y="3913632"/>
          <a:ext cx="1917679" cy="387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New York State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0.12222</cdr:x>
      <cdr:y>0.62595</cdr:y>
    </cdr:from>
    <cdr:to>
      <cdr:x>0.33194</cdr:x>
      <cdr:y>0.68974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600" y="3800852"/>
          <a:ext cx="19177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United States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  <cdr:relSizeAnchor xmlns:cdr="http://schemas.openxmlformats.org/drawingml/2006/chartDrawing">
    <cdr:from>
      <cdr:x>0.77</cdr:x>
      <cdr:y>0.64452</cdr:y>
    </cdr:from>
    <cdr:to>
      <cdr:x>0.97972</cdr:x>
      <cdr:y>0.70831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40880" y="3913632"/>
          <a:ext cx="1917679" cy="387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2"/>
              </a:solidFill>
              <a:latin typeface="Times New Roman"/>
            </a:rPr>
            <a:t>New York State</a:t>
          </a:r>
          <a:endParaRPr lang="en-US" sz="1800" dirty="0">
            <a:solidFill>
              <a:schemeClr val="tx2"/>
            </a:solidFill>
            <a:latin typeface="Times New Roman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0.95967</cdr:x>
      <cdr:y>0.39092</cdr:y>
    </cdr:from>
    <cdr:to>
      <cdr:x>1</cdr:x>
      <cdr:y>0.86792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21757" y="1841911"/>
          <a:ext cx="353943" cy="2247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eaVert" wrap="none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latin typeface="Times New Roman" charset="0"/>
            </a:rPr>
            <a:t>Source: FPI analysis of 2005-07 ACS.</a:t>
          </a:r>
          <a:endParaRPr lang="en-US" sz="1200" dirty="0">
            <a:latin typeface="Times New Roman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131C-C189-2341-B705-E3191043EC9B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3B0B-C826-4A4A-9EE6-BDB972775F4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194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9195-449C-0A48-9920-EDFF445AF87C}" type="datetime1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44538"/>
            <a:ext cx="4816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3A62-56B0-B44B-B856-A26C213DDDF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529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AB236-9745-3142-858D-C9B9132FDEF3}" type="slidenum">
              <a:rPr lang="en-US"/>
              <a:pPr/>
              <a:t>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44538"/>
            <a:ext cx="481647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FEC6C-E6C4-254A-B5E3-8A76B642CA01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016E5-3292-8647-B409-F3A39C4CD871}" type="slidenum">
              <a:rPr lang="en-US"/>
              <a:pPr/>
              <a:t>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99854-E4CE-B044-900F-131748106F20}" type="slidenum">
              <a:rPr lang="en-US"/>
              <a:pPr/>
              <a:t>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7D9CFF9-4418-AB4E-994A-CC981D6426C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5E424-DBBE-2443-9FAB-E55689C9CC8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F30BB1-87F2-044B-B490-FBFD8E3815A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1EFB55-5A84-3847-8F9D-244EAB1994B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D67787A-BF44-4447-A366-9ACCD638645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251269-2B14-0B46-AAA7-91DA7935A6D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4538"/>
            <a:ext cx="481647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00584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58" y="6860438"/>
            <a:ext cx="247436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95067" y="6850075"/>
            <a:ext cx="7463333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98420" y="4577080"/>
            <a:ext cx="71247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8420" y="6856709"/>
            <a:ext cx="737616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3820" y="6877859"/>
            <a:ext cx="2263140" cy="77724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FA4DC98-5155-254B-A5E5-86E24EE9B784}" type="datetime1">
              <a:rPr lang="en-US" smtClean="0"/>
              <a:pPr algn="ctr" eaLnBrk="1" latinLnBrk="0" hangingPunct="1"/>
              <a:t>11/13/2014</a:t>
            </a:fld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3932" y="268077"/>
            <a:ext cx="645414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01100" y="259080"/>
            <a:ext cx="92202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C79C4AF-DB74-604F-9E5C-9104A220C949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520" y="690880"/>
            <a:ext cx="2263140" cy="625210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90880"/>
            <a:ext cx="6118860" cy="625210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8520" y="7081523"/>
            <a:ext cx="2430780" cy="413808"/>
          </a:xfrm>
        </p:spPr>
        <p:txBody>
          <a:bodyPr/>
          <a:lstStyle/>
          <a:p>
            <a:pPr eaLnBrk="1" latinLnBrk="0" hangingPunct="1"/>
            <a:fld id="{72421028-2FDA-DE46-A20E-E1646E0A4727}" type="datetime1">
              <a:rPr lang="en-US" smtClean="0"/>
              <a:pPr eaLnBrk="1" latinLnBrk="0" hangingPunct="1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2" y="7081302"/>
            <a:ext cx="6130831" cy="41380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705950" y="0"/>
            <a:ext cx="352044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56242" y="690880"/>
            <a:ext cx="25146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56242" y="0"/>
            <a:ext cx="25146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79712" y="167798"/>
            <a:ext cx="604520" cy="268924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02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78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03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21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80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72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56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97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3" y="259080"/>
            <a:ext cx="8968740" cy="112268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B2F8FAC-1A88-F546-A83A-7079EC1C92A5}" type="datetime1">
              <a:rPr lang="en-US" smtClean="0"/>
              <a:pPr eaLnBrk="1" latinLnBrk="0" hangingPunct="1"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3913" y="1813560"/>
            <a:ext cx="8968740" cy="509524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63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45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9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1" y="3108960"/>
            <a:ext cx="7835424" cy="1896322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00584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42494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08760" y="1813560"/>
            <a:ext cx="854964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13560"/>
            <a:ext cx="8382000" cy="1122680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1C24E51-AD1E-7C4D-AB85-E4936D307116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0"/>
            <a:ext cx="1424940" cy="795233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7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0560" y="1801509"/>
            <a:ext cx="4274820" cy="5181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29391" y="1801509"/>
            <a:ext cx="4274820" cy="5181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6E631CF0-0CF8-2B4D-8343-A3C5B40A0962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309457"/>
            <a:ext cx="8968740" cy="985943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0560" y="2763520"/>
            <a:ext cx="4274820" cy="405892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80660" y="2763520"/>
            <a:ext cx="4274820" cy="405892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FE10E162-5BC8-7645-A07D-ADD95AF5D09B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0560" y="1986280"/>
            <a:ext cx="427482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80660" y="1986280"/>
            <a:ext cx="427482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91A2A44-4254-544F-8132-BD79DA0E5368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5CDFB0-8C35-6F47-88C2-FFB300152130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081520"/>
            <a:ext cx="58674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09457"/>
            <a:ext cx="8884920" cy="985943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F30A7A2-9444-4D49-B237-FC768AA93D43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0560" y="1986280"/>
            <a:ext cx="176022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824" tIns="203765" rIns="152824" bIns="101882"/>
          <a:lstStyle>
            <a:lvl1pPr marL="0" indent="0">
              <a:spcAft>
                <a:spcPts val="1114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98420" y="1986280"/>
            <a:ext cx="7040880" cy="500888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220" y="6217920"/>
            <a:ext cx="8046720" cy="77724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10058" y="5181600"/>
            <a:ext cx="100584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58" y="5285232"/>
            <a:ext cx="160934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99870" y="5274869"/>
            <a:ext cx="83585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5267960"/>
            <a:ext cx="8046720" cy="77724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2580" y="0"/>
            <a:ext cx="110642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73240" y="7081521"/>
            <a:ext cx="2933700" cy="413808"/>
          </a:xfrm>
        </p:spPr>
        <p:txBody>
          <a:bodyPr rtlCol="0"/>
          <a:lstStyle/>
          <a:p>
            <a:pPr eaLnBrk="1" latinLnBrk="0" hangingPunct="1"/>
            <a:fld id="{A4976555-1B91-4044-9C22-3175D4825396}" type="datetime1">
              <a:rPr lang="en-US" smtClean="0"/>
              <a:pPr eaLnBrk="1" latinLnBrk="0" hangingPunct="1"/>
              <a:t>11/13/2014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49"/>
            <a:ext cx="1592580" cy="752055"/>
          </a:xfrm>
        </p:spPr>
        <p:txBody>
          <a:bodyPr rtlCol="0"/>
          <a:lstStyle>
            <a:lvl1pPr>
              <a:defRPr sz="31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0220" y="7081301"/>
            <a:ext cx="5029200" cy="413808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634" y="0"/>
            <a:ext cx="8341766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0560" y="259080"/>
            <a:ext cx="8968740" cy="112268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3913" y="1813560"/>
            <a:ext cx="8968740" cy="5129784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05600" y="7081521"/>
            <a:ext cx="2933700" cy="413808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11900435-8DF0-E64F-8B3A-2A5CE7315ABE}" type="datetime1">
              <a:rPr lang="en-US" smtClean="0"/>
              <a:pPr eaLnBrk="1" latinLnBrk="0" hangingPunct="1"/>
              <a:t>11/13/2014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0561" y="7081301"/>
            <a:ext cx="5963191" cy="413808"/>
          </a:xfrm>
          <a:prstGeom prst="rect">
            <a:avLst/>
          </a:prstGeom>
        </p:spPr>
        <p:txBody>
          <a:bodyPr vert="horz" lIns="101882" tIns="50941" rIns="101882" bIns="50941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00584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50848"/>
            <a:ext cx="58674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49605" y="1450848"/>
            <a:ext cx="9408795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41852"/>
            <a:ext cx="586740" cy="277073"/>
          </a:xfrm>
          <a:prstGeom prst="rect">
            <a:avLst/>
          </a:prstGeom>
        </p:spPr>
        <p:txBody>
          <a:bodyPr vert="horz" lIns="101882" tIns="50941" rIns="101882" bIns="50941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16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6589" indent="-356589" algn="l" rtl="0" eaLnBrk="1" latinLnBrk="0" hangingPunct="1">
        <a:spcBef>
          <a:spcPts val="780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ts val="613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54706" algn="l" rtl="0" eaLnBrk="1" latinLnBrk="0" hangingPunct="1">
        <a:spcBef>
          <a:spcPts val="557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indent="-254706" algn="l" rtl="0" eaLnBrk="1" latinLnBrk="0" hangingPunct="1">
        <a:spcBef>
          <a:spcPts val="446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indent="-254706" algn="l" rtl="0" eaLnBrk="1" latinLnBrk="0" hangingPunct="1">
        <a:spcBef>
          <a:spcPts val="446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43296" indent="-25470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8944" indent="-25470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54591" indent="-25470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60238" indent="-25470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412"/>
            <a:fld id="{3E2301D0-53D8-C149-97FC-FE5AEBC253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9412"/>
              <a:t>11/13/2014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412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412"/>
            <a:fld id="{088142EF-0BA2-2642-9334-4E41CF6C6F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9412"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92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regneark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0"/>
            <a:ext cx="10058400" cy="13997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101882" tIns="50941" rIns="101882" bIns="50941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Times New Roman" charset="0"/>
              </a:rPr>
              <a:t>Immigrant </a:t>
            </a:r>
            <a:r>
              <a:rPr lang="en-US" sz="5700" dirty="0" smtClean="0">
                <a:solidFill>
                  <a:srgbClr val="D6D0B0"/>
                </a:solidFill>
                <a:latin typeface="Times New Roman" charset="0"/>
              </a:rPr>
              <a:t>economic</a:t>
            </a:r>
            <a:r>
              <a:rPr lang="en-US" sz="2700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Times New Roman" charset="0"/>
              </a:rPr>
              <a:t>contribution represents nearly</a:t>
            </a:r>
          </a:p>
          <a:p>
            <a:r>
              <a:rPr lang="en-US" sz="2700" dirty="0">
                <a:solidFill>
                  <a:schemeClr val="bg1"/>
                </a:solidFill>
                <a:latin typeface="Times New Roman" charset="0"/>
              </a:rPr>
              <a:t>a quarter of the New York State economy</a:t>
            </a:r>
            <a:endParaRPr lang="en-US" sz="2700" dirty="0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330200" y="2039621"/>
            <a:ext cx="3268980" cy="9319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New York State GDP </a:t>
            </a:r>
            <a:br>
              <a:rPr lang="en-US" sz="2700"/>
            </a:br>
            <a:r>
              <a:rPr lang="en-US" sz="2700"/>
              <a:t>in 2006: $1.02 trillion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3709035" y="7286626"/>
            <a:ext cx="634936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 sz="1200" dirty="0">
                <a:latin typeface="Times New Roman" charset="0"/>
              </a:rPr>
              <a:t>Source: FPI calculation based on Bureau of Economic Analysis estimate of Gross </a:t>
            </a:r>
          </a:p>
          <a:p>
            <a:r>
              <a:rPr lang="en-US" sz="1200" dirty="0">
                <a:latin typeface="Times New Roman" charset="0"/>
              </a:rPr>
              <a:t>Domestic Product by State and ACS PUMS. See </a:t>
            </a:r>
            <a:r>
              <a:rPr lang="en-US" sz="1200" i="1" dirty="0">
                <a:latin typeface="Times New Roman" charset="0"/>
              </a:rPr>
              <a:t>Working for a Better Life</a:t>
            </a:r>
            <a:r>
              <a:rPr lang="en-US" sz="1200" dirty="0">
                <a:latin typeface="Times New Roman" charset="0"/>
              </a:rPr>
              <a:t>, Appendix B, for details.</a:t>
            </a:r>
            <a:endParaRPr lang="en-US" sz="13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547029963"/>
              </p:ext>
            </p:extLst>
          </p:nvPr>
        </p:nvGraphicFramePr>
        <p:xfrm>
          <a:off x="1168400" y="1790700"/>
          <a:ext cx="80772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85661" y="2685632"/>
            <a:ext cx="1834405" cy="17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endParaRPr lang="en-US" dirty="0" smtClean="0">
              <a:solidFill>
                <a:schemeClr val="bg2"/>
              </a:solidFill>
              <a:latin typeface="Times New Roman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Times New Roman" charset="0"/>
              </a:rPr>
              <a:t>Foreign</a:t>
            </a:r>
            <a:r>
              <a:rPr lang="en-US" sz="2400" dirty="0">
                <a:solidFill>
                  <a:schemeClr val="bg2"/>
                </a:solidFill>
                <a:latin typeface="Times New Roman" charset="0"/>
              </a:rPr>
              <a:t>-born</a:t>
            </a:r>
          </a:p>
          <a:p>
            <a:r>
              <a:rPr lang="en-US" dirty="0">
                <a:solidFill>
                  <a:schemeClr val="bg2"/>
                </a:solidFill>
                <a:latin typeface="Times New Roman" charset="0"/>
              </a:rPr>
              <a:t>$229 </a:t>
            </a:r>
            <a:r>
              <a:rPr lang="en-US" dirty="0" smtClean="0">
                <a:solidFill>
                  <a:schemeClr val="bg2"/>
                </a:solidFill>
                <a:latin typeface="Times New Roman" charset="0"/>
              </a:rPr>
              <a:t>billion</a:t>
            </a:r>
          </a:p>
          <a:p>
            <a:r>
              <a:rPr lang="en-US" dirty="0">
                <a:solidFill>
                  <a:schemeClr val="bg2"/>
                </a:solidFill>
                <a:latin typeface="Times New Roman" charset="0"/>
              </a:rPr>
              <a:t>22.4%</a:t>
            </a:r>
          </a:p>
          <a:p>
            <a:endParaRPr lang="en-US" dirty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56104" y="5179912"/>
            <a:ext cx="1452590" cy="13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U.S</a:t>
            </a:r>
            <a:r>
              <a:rPr lang="en-US" sz="2400" dirty="0">
                <a:latin typeface="Times New Roman" charset="0"/>
              </a:rPr>
              <a:t>.-born</a:t>
            </a:r>
          </a:p>
          <a:p>
            <a:r>
              <a:rPr lang="en-US" dirty="0">
                <a:latin typeface="Times New Roman" charset="0"/>
              </a:rPr>
              <a:t>$791 </a:t>
            </a:r>
            <a:r>
              <a:rPr lang="en-US" dirty="0" smtClean="0">
                <a:latin typeface="Times New Roman" charset="0"/>
              </a:rPr>
              <a:t>billion</a:t>
            </a:r>
          </a:p>
          <a:p>
            <a:r>
              <a:rPr lang="en-US" dirty="0">
                <a:latin typeface="Times New Roman" charset="0"/>
              </a:rPr>
              <a:t>77.6%</a:t>
            </a:r>
          </a:p>
          <a:p>
            <a:pPr algn="ctr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6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754380" y="1727200"/>
            <a:ext cx="2598420" cy="269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/>
              <a:t>Trinidad &amp; Tobago-born </a:t>
            </a:r>
          </a:p>
          <a:p>
            <a:pPr algn="r">
              <a:lnSpc>
                <a:spcPts val="5014"/>
              </a:lnSpc>
            </a:pPr>
            <a:r>
              <a:rPr lang="en-US"/>
              <a:t>immigrants in New York City</a:t>
            </a:r>
          </a:p>
        </p:txBody>
      </p:sp>
      <p:pic>
        <p:nvPicPr>
          <p:cNvPr id="4710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8"/>
          <p:cNvSpPr txBox="1">
            <a:spLocks noChangeArrowheads="1"/>
          </p:cNvSpPr>
          <p:nvPr/>
        </p:nvSpPr>
        <p:spPr bwMode="auto">
          <a:xfrm>
            <a:off x="8298180" y="80422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47110" name="TextBox 15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47111" name="TextBox 16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75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36" y="784583"/>
            <a:ext cx="5581015" cy="766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32280" y="7592483"/>
            <a:ext cx="6873240" cy="482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1751" y="518161"/>
            <a:ext cx="1257300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white-collar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76400" cy="77724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Different groups of immigrants are concentrated in different occupations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151" y="172720"/>
            <a:ext cx="1844040" cy="8415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blue-collar, service, and </a:t>
            </a:r>
            <a:r>
              <a:rPr lang="en-US" sz="1600" dirty="0" smtClean="0">
                <a:latin typeface="Times New Roman"/>
                <a:cs typeface="Times New Roman"/>
              </a:rPr>
              <a:t>all other combined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051" y="6876307"/>
            <a:ext cx="208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886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6259462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70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212540465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17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305113969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960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1432254639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280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1078457517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063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058400" cy="72542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509352"/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Share of total income accruing to the top </a:t>
            </a:r>
            <a:r>
              <a:rPr lang="en-US" sz="4000" dirty="0">
                <a:solidFill>
                  <a:srgbClr val="AEB795"/>
                </a:solidFill>
                <a:latin typeface="Times New Roman"/>
                <a:cs typeface="Times New Roman"/>
              </a:rPr>
              <a:t>one percent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of tax filers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67664997"/>
              </p:ext>
            </p:extLst>
          </p:nvPr>
        </p:nvGraphicFramePr>
        <p:xfrm>
          <a:off x="0" y="809199"/>
          <a:ext cx="10058400" cy="6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94564" y="3260154"/>
            <a:ext cx="2109447" cy="438986"/>
          </a:xfrm>
          <a:prstGeom prst="rect">
            <a:avLst/>
          </a:prstGeom>
        </p:spPr>
        <p:txBody>
          <a:bodyPr wrap="square" lIns="101870" tIns="50935" rIns="101870" bIns="5093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09352"/>
            <a:r>
              <a:rPr lang="en-US" sz="2000" dirty="0">
                <a:solidFill>
                  <a:srgbClr val="895D1D"/>
                </a:solidFill>
                <a:latin typeface="Times New Roman"/>
              </a:rPr>
              <a:t>New York City</a:t>
            </a:r>
          </a:p>
        </p:txBody>
      </p:sp>
    </p:spTree>
    <p:extLst>
      <p:ext uri="{BB962C8B-B14F-4D97-AF65-F5344CB8AC3E}">
        <p14:creationId xmlns="" xmlns:p14="http://schemas.microsoft.com/office/powerpoint/2010/main" val="15538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664059484"/>
              </p:ext>
            </p:extLst>
          </p:nvPr>
        </p:nvGraphicFramePr>
        <p:xfrm>
          <a:off x="481965" y="2094232"/>
          <a:ext cx="8759190" cy="529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55880" y="1"/>
            <a:ext cx="10114280" cy="1863937"/>
          </a:xfrm>
          <a:prstGeom prst="rect">
            <a:avLst/>
          </a:prstGeom>
          <a:solidFill>
            <a:schemeClr val="accent5"/>
          </a:solidFill>
        </p:spPr>
        <p:txBody>
          <a:bodyPr wrap="square" lIns="509352" tIns="0" rIns="509352" bIns="0" rtlCol="0" anchor="ctr" anchorCtr="0">
            <a:noAutofit/>
          </a:bodyPr>
          <a:lstStyle/>
          <a:p>
            <a:pPr defTabSz="509352">
              <a:lnSpc>
                <a:spcPts val="4457"/>
              </a:lnSpc>
            </a:pP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Immigrants have slightly </a:t>
            </a:r>
            <a:r>
              <a:rPr lang="en-US" sz="4700" dirty="0">
                <a:solidFill>
                  <a:srgbClr val="ECE9C6"/>
                </a:solidFill>
                <a:latin typeface="Times New Roman"/>
                <a:cs typeface="Times New Roman"/>
              </a:rPr>
              <a:t>lower poverty rates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, but poverty levels are </a:t>
            </a:r>
            <a:r>
              <a:rPr lang="en-US" sz="4700" dirty="0">
                <a:solidFill>
                  <a:srgbClr val="ECE9C6"/>
                </a:solidFill>
                <a:latin typeface="Times New Roman"/>
                <a:cs typeface="Times New Roman"/>
              </a:rPr>
              <a:t>appallingly high for all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, with great discrepancy between race/ethnic groups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68005" y="4519507"/>
            <a:ext cx="390396" cy="24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101870" tIns="50935" rIns="101870" bIns="50935">
            <a:prstTxWarp prst="textNoShape">
              <a:avLst/>
            </a:prstTxWarp>
            <a:spAutoFit/>
          </a:bodyPr>
          <a:lstStyle/>
          <a:p>
            <a:pPr defTabSz="509352"/>
            <a:r>
              <a:rPr lang="en-US" sz="1200" dirty="0">
                <a:solidFill>
                  <a:prstClr val="black"/>
                </a:solidFill>
                <a:latin typeface="Times New Roman" charset="0"/>
              </a:rPr>
              <a:t>Source: FPI analysis of 2005-07 ACS.</a:t>
            </a:r>
            <a:endParaRPr lang="en-US" sz="13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66" y="7258048"/>
            <a:ext cx="9316339" cy="410641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defTabSz="509352"/>
            <a:r>
              <a:rPr lang="en-US" dirty="0">
                <a:solidFill>
                  <a:prstClr val="black"/>
                </a:solidFill>
                <a:latin typeface="Times New Roman"/>
              </a:rPr>
              <a:t>…even before the recent economic 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downturn.  And rates are even higher in upstate cities.</a:t>
            </a:r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6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0058400" cy="18495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509352" defTabSz="509352">
              <a:lnSpc>
                <a:spcPts val="4680"/>
              </a:lnSpc>
            </a:pPr>
            <a:r>
              <a:rPr lang="en-US" sz="4700" dirty="0">
                <a:solidFill>
                  <a:srgbClr val="ECE9C6"/>
                </a:solidFill>
                <a:latin typeface="Times New Roman"/>
                <a:cs typeface="Times New Roman"/>
              </a:rPr>
              <a:t>300,000 more </a:t>
            </a:r>
            <a:r>
              <a:rPr lang="en-US" sz="2500" dirty="0">
                <a:solidFill>
                  <a:srgbClr val="FFFFFF"/>
                </a:solidFill>
                <a:latin typeface="Times New Roman"/>
                <a:cs typeface="Times New Roman"/>
              </a:rPr>
              <a:t>low-wage jobs in 2007 than in 1990, with immigrants more likely to be in low-wage jobs, and again big race/ethnic disparities</a:t>
            </a:r>
            <a:endParaRPr lang="en-US" sz="25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071964957"/>
              </p:ext>
            </p:extLst>
          </p:nvPr>
        </p:nvGraphicFramePr>
        <p:xfrm>
          <a:off x="405130" y="2338918"/>
          <a:ext cx="9653270" cy="533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995" y="1849543"/>
            <a:ext cx="8710295" cy="837153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 defTabSz="509352"/>
            <a:r>
              <a:rPr lang="en-US" dirty="0">
                <a:solidFill>
                  <a:prstClr val="black"/>
                </a:solidFill>
                <a:latin typeface="Times New Roman"/>
              </a:rPr>
              <a:t>Share of full-time workers in low-wage jobs </a:t>
            </a:r>
          </a:p>
          <a:p>
            <a:pPr algn="ctr" defTabSz="509352"/>
            <a:r>
              <a:rPr lang="en-US" sz="1300" dirty="0">
                <a:solidFill>
                  <a:prstClr val="black"/>
                </a:solidFill>
                <a:latin typeface="Times New Roman"/>
              </a:rPr>
              <a:t>Low wage = 2/3 of median ($27,000)</a:t>
            </a:r>
          </a:p>
          <a:p>
            <a:pPr algn="ctr" defTabSz="509352"/>
            <a:r>
              <a:rPr lang="en-US" sz="1300" dirty="0">
                <a:solidFill>
                  <a:prstClr val="black"/>
                </a:solidFill>
                <a:latin typeface="Times New Roman"/>
              </a:rPr>
              <a:t>2005-07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321" y="3873466"/>
            <a:ext cx="3192145" cy="1026195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defTabSz="509352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28 percent of all full-time workers are in low-wage jobs</a:t>
            </a:r>
          </a:p>
        </p:txBody>
      </p:sp>
    </p:spTree>
    <p:extLst>
      <p:ext uri="{BB962C8B-B14F-4D97-AF65-F5344CB8AC3E}">
        <p14:creationId xmlns="" xmlns:p14="http://schemas.microsoft.com/office/powerpoint/2010/main" val="32666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(county ma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" y="0"/>
            <a:ext cx="9974580" cy="793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945380" y="6217920"/>
            <a:ext cx="1770285" cy="4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New York City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795260" y="5172605"/>
            <a:ext cx="1308620" cy="71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Downstate</a:t>
            </a:r>
          </a:p>
          <a:p>
            <a:r>
              <a:rPr lang="en-US"/>
              <a:t>Suburbs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208520" y="3886201"/>
            <a:ext cx="1718310" cy="4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Hudson Valley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436620" y="2849880"/>
            <a:ext cx="1225481" cy="17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>
            <a:spAutoFit/>
          </a:bodyPr>
          <a:lstStyle/>
          <a:p>
            <a:r>
              <a:rPr lang="en-US" sz="1800" i="1" dirty="0"/>
              <a:t>Rochester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     Ithaca</a:t>
            </a:r>
            <a:endParaRPr lang="en-US" i="1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70560" y="345440"/>
            <a:ext cx="3465961" cy="1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r>
              <a:rPr lang="en-US" sz="4000" dirty="0"/>
              <a:t>New York State</a:t>
            </a:r>
            <a:endParaRPr lang="en-US" dirty="0"/>
          </a:p>
          <a:p>
            <a:r>
              <a:rPr lang="en-US" i="1" dirty="0"/>
              <a:t>Immigration and growth go</a:t>
            </a:r>
          </a:p>
          <a:p>
            <a:r>
              <a:rPr lang="en-US" i="1" dirty="0"/>
              <a:t>hand in hand</a:t>
            </a:r>
            <a:endParaRPr lang="en-US" dirty="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9385524" y="876195"/>
            <a:ext cx="575086" cy="30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101882" tIns="50941" rIns="101882" bIns="50941">
            <a:spAutoFit/>
          </a:bodyPr>
          <a:lstStyle/>
          <a:p>
            <a:r>
              <a:rPr lang="en-US" sz="1200">
                <a:latin typeface="Times New Roman" charset="0"/>
              </a:rPr>
              <a:t>Source: FPI analysis of 2000 Census microdata. </a:t>
            </a:r>
          </a:p>
          <a:p>
            <a:r>
              <a:rPr lang="en-US" sz="1200">
                <a:latin typeface="Times New Roman" charset="0"/>
              </a:rPr>
              <a:t>Map created by the Regional Plan Association.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582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95935" y="2500842"/>
            <a:ext cx="8954770" cy="317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prstTxWarp prst="textNoShape">
              <a:avLst/>
            </a:prstTxWarp>
            <a:spAutoFit/>
          </a:bodyPr>
          <a:lstStyle/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In NY, Chicago, and Los </a:t>
            </a:r>
            <a:r>
              <a:rPr lang="en-US" sz="25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Angeles, among low-</a:t>
            </a:r>
            <a:r>
              <a:rPr lang="en-US" sz="2500" smtClean="0">
                <a:solidFill>
                  <a:prstClr val="white"/>
                </a:solidFill>
                <a:latin typeface="Times New Roman"/>
                <a:cs typeface="Times New Roman"/>
              </a:rPr>
              <a:t>wage workers:</a:t>
            </a:r>
            <a:endParaRPr lang="en-US" sz="25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509352"/>
            <a:endParaRPr lang="en-US" sz="25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* 31 percent of workers subjected to legal violations</a:t>
            </a:r>
          </a:p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* 26 percent of legal immigrants</a:t>
            </a:r>
          </a:p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* 38 percent of undocumented immigrants</a:t>
            </a:r>
          </a:p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* 30 percent of blacks (most of them U.S.-born)</a:t>
            </a:r>
          </a:p>
          <a:p>
            <a:pPr defTabSz="509352"/>
            <a:endParaRPr lang="en-US" sz="25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509352"/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* 10 percent of whites (mostly U.S.-born)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10058400" cy="1778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prstTxWarp prst="textNoShape">
              <a:avLst/>
            </a:prstTxWarp>
            <a:spAutoFit/>
          </a:bodyPr>
          <a:lstStyle/>
          <a:p>
            <a:pPr defTabSz="509352"/>
            <a:r>
              <a:rPr lang="en-US" dirty="0">
                <a:solidFill>
                  <a:srgbClr val="ECE9C6"/>
                </a:solidFill>
                <a:latin typeface="Times New Roman" charset="0"/>
              </a:rPr>
              <a:t>There are also </a:t>
            </a:r>
            <a:r>
              <a:rPr lang="en-US" sz="4700" dirty="0">
                <a:solidFill>
                  <a:srgbClr val="ECE9C6"/>
                </a:solidFill>
                <a:latin typeface="Times New Roman" charset="0"/>
              </a:rPr>
              <a:t>widespread labor law violations </a:t>
            </a:r>
            <a:r>
              <a:rPr lang="en-US" dirty="0">
                <a:solidFill>
                  <a:srgbClr val="ECE9C6"/>
                </a:solidFill>
                <a:latin typeface="Times New Roman" charset="0"/>
              </a:rPr>
              <a:t>that are more prevalent among immigrants but also very common for minorities (including U.S.-born) and not trivial for whites</a:t>
            </a:r>
          </a:p>
          <a:p>
            <a:pPr defTabSz="509352"/>
            <a:endParaRPr lang="en-US" dirty="0">
              <a:solidFill>
                <a:srgbClr val="ECE9C6"/>
              </a:solidFill>
              <a:latin typeface="Times New Roman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5935" y="6761269"/>
            <a:ext cx="8954770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prstTxWarp prst="textNoShape">
              <a:avLst/>
            </a:prstTxWarp>
            <a:spAutoFit/>
          </a:bodyPr>
          <a:lstStyle/>
          <a:p>
            <a:pPr algn="r" defTabSz="509352"/>
            <a:r>
              <a:rPr lang="en-US" sz="2500" i="1" dirty="0">
                <a:solidFill>
                  <a:srgbClr val="ECE9C6"/>
                </a:solidFill>
                <a:latin typeface="Times New Roman"/>
                <a:cs typeface="Times New Roman"/>
              </a:rPr>
              <a:t>Broken 	Laws, Unprotected Workers, Annette Bernhardt et al.</a:t>
            </a:r>
            <a:r>
              <a:rPr lang="en-US" sz="250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152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1794757"/>
              </p:ext>
            </p:extLst>
          </p:nvPr>
        </p:nvGraphicFramePr>
        <p:xfrm>
          <a:off x="609600" y="1943100"/>
          <a:ext cx="88519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10058400" cy="1395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101882" tIns="50941" rIns="101882" bIns="50941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Times New Roman" charset="0"/>
              </a:rPr>
              <a:t>Immigrant share of </a:t>
            </a:r>
            <a:r>
              <a:rPr lang="en-US" sz="4200" dirty="0" smtClean="0">
                <a:solidFill>
                  <a:schemeClr val="bg2"/>
                </a:solidFill>
                <a:latin typeface="Times New Roman" charset="0"/>
              </a:rPr>
              <a:t>population</a:t>
            </a:r>
            <a:r>
              <a:rPr lang="en-US" sz="2700" dirty="0" smtClean="0">
                <a:solidFill>
                  <a:schemeClr val="bg1"/>
                </a:solidFill>
                <a:latin typeface="Times New Roman" charset="0"/>
              </a:rPr>
              <a:t> is in line with </a:t>
            </a:r>
          </a:p>
          <a:p>
            <a:r>
              <a:rPr lang="en-US" sz="2700" dirty="0" smtClean="0">
                <a:solidFill>
                  <a:schemeClr val="bg1"/>
                </a:solidFill>
                <a:latin typeface="Times New Roman" charset="0"/>
              </a:rPr>
              <a:t>immigrant share of </a:t>
            </a:r>
            <a:r>
              <a:rPr lang="en-US" sz="4200" dirty="0" smtClean="0">
                <a:solidFill>
                  <a:schemeClr val="bg2"/>
                </a:solidFill>
                <a:latin typeface="Times New Roman" charset="0"/>
              </a:rPr>
              <a:t>economic output</a:t>
            </a:r>
            <a:endParaRPr lang="en-US" sz="4200" dirty="0">
              <a:solidFill>
                <a:schemeClr val="bg2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7328582"/>
            <a:ext cx="3758977" cy="2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+mn-lt"/>
              </a:rPr>
              <a:t>Source: Fiscal Policy Institute: </a:t>
            </a:r>
            <a:r>
              <a:rPr lang="en-US" sz="1200" i="1" dirty="0" smtClean="0">
                <a:latin typeface="+mn-lt"/>
              </a:rPr>
              <a:t>Working for a Better Life.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8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84138" y="1554163"/>
          <a:ext cx="8967787" cy="6299200"/>
        </p:xfrm>
        <a:graphic>
          <a:graphicData uri="http://schemas.openxmlformats.org/presentationml/2006/ole">
            <p:oleObj spid="_x0000_s6161" name="Worksheet" r:id="rId4" imgW="39259080" imgH="26760960" progId="Excel.Sheet.8">
              <p:embed/>
            </p:oleObj>
          </a:graphicData>
        </a:graphic>
      </p:graphicFrame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2"/>
            <a:ext cx="8717280" cy="11339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lIns="101870" tIns="50935" rIns="101870" bIns="50935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Immigrant contributions make up 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</a:rPr>
              <a:t>almost half of the </a:t>
            </a:r>
            <a:r>
              <a:rPr lang="en-US" sz="4700" dirty="0">
                <a:solidFill>
                  <a:srgbClr val="D6D0B0"/>
                </a:solidFill>
                <a:latin typeface="Times New Roman" charset="0"/>
              </a:rPr>
              <a:t>New York City</a:t>
            </a:r>
            <a:r>
              <a:rPr lang="en-US" dirty="0">
                <a:solidFill>
                  <a:schemeClr val="bg1"/>
                </a:solidFill>
                <a:latin typeface="Times New Roman" charset="0"/>
              </a:rPr>
              <a:t> economy</a:t>
            </a:r>
            <a:endParaRPr lang="en-US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483338" y="1122681"/>
            <a:ext cx="575062" cy="55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101870" tIns="50935" rIns="101870" bIns="50935">
            <a:spAutoFit/>
          </a:bodyPr>
          <a:lstStyle/>
          <a:p>
            <a:r>
              <a:rPr lang="en-US" sz="1200">
                <a:latin typeface="Times New Roman" charset="0"/>
              </a:rPr>
              <a:t>Sources: FPI analysis of ACS PUMS, and New York City Department of City Planning. </a:t>
            </a:r>
          </a:p>
          <a:p>
            <a:r>
              <a:rPr lang="en-US" sz="1200">
                <a:latin typeface="Times New Roman" charset="0"/>
              </a:rPr>
              <a:t>Working age is 16-64 years old.</a:t>
            </a:r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54380" y="1727201"/>
            <a:ext cx="2598420" cy="32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 sz="2000"/>
              <a:t>Immigrants work in jobs </a:t>
            </a:r>
            <a:r>
              <a:rPr lang="en-US" sz="4000">
                <a:solidFill>
                  <a:srgbClr val="7F7F7F"/>
                </a:solidFill>
              </a:rPr>
              <a:t>across the spectrum</a:t>
            </a:r>
            <a:r>
              <a:rPr lang="en-US" sz="4700">
                <a:solidFill>
                  <a:srgbClr val="7F7F7F"/>
                </a:solidFill>
              </a:rPr>
              <a:t> </a:t>
            </a:r>
            <a:r>
              <a:rPr lang="en-US" sz="2000"/>
              <a:t>of the NYC economy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8298180" y="604520"/>
            <a:ext cx="12573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228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754380" y="1727200"/>
            <a:ext cx="2598420" cy="19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/>
              <a:t>Dominican-born </a:t>
            </a:r>
          </a:p>
          <a:p>
            <a:pPr algn="r">
              <a:lnSpc>
                <a:spcPts val="5014"/>
              </a:lnSpc>
            </a:pPr>
            <a:r>
              <a:rPr lang="en-US"/>
              <a:t>immigrants in New York City</a:t>
            </a:r>
          </a:p>
        </p:txBody>
      </p:sp>
      <p:pic>
        <p:nvPicPr>
          <p:cNvPr id="3891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8298180" y="604520"/>
            <a:ext cx="12573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38919" name="TextBox 14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674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754380" y="1727200"/>
            <a:ext cx="2598420" cy="20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/>
              <a:t>Mexican-born </a:t>
            </a:r>
          </a:p>
          <a:p>
            <a:pPr algn="r">
              <a:lnSpc>
                <a:spcPts val="5014"/>
              </a:lnSpc>
            </a:pPr>
            <a:r>
              <a:rPr lang="en-US"/>
              <a:t>immigrants in New York City</a:t>
            </a:r>
          </a:p>
        </p:txBody>
      </p:sp>
      <p:pic>
        <p:nvPicPr>
          <p:cNvPr id="4096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8"/>
          <p:cNvSpPr txBox="1">
            <a:spLocks noChangeArrowheads="1"/>
          </p:cNvSpPr>
          <p:nvPr/>
        </p:nvSpPr>
        <p:spPr bwMode="auto">
          <a:xfrm>
            <a:off x="8298180" y="604520"/>
            <a:ext cx="12573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40965" name="TextBox 9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40966" name="TextBox 15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40967" name="TextBox 16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4766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754380" y="1727200"/>
            <a:ext cx="2598420" cy="20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/>
              <a:t>Korean-born </a:t>
            </a:r>
          </a:p>
          <a:p>
            <a:pPr algn="r">
              <a:lnSpc>
                <a:spcPts val="5014"/>
              </a:lnSpc>
            </a:pPr>
            <a:r>
              <a:rPr lang="en-US"/>
              <a:t>immigrants in New York City</a:t>
            </a:r>
          </a:p>
        </p:txBody>
      </p:sp>
      <p:pic>
        <p:nvPicPr>
          <p:cNvPr id="4301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8382000" y="690880"/>
            <a:ext cx="12573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658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754380" y="1727200"/>
            <a:ext cx="2598420" cy="20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ts val="5014"/>
              </a:lnSpc>
            </a:pPr>
            <a:r>
              <a:rPr lang="en-US"/>
              <a:t>Russian-born </a:t>
            </a:r>
          </a:p>
          <a:p>
            <a:pPr algn="r">
              <a:lnSpc>
                <a:spcPts val="5014"/>
              </a:lnSpc>
            </a:pPr>
            <a:r>
              <a:rPr lang="en-US"/>
              <a:t>immigrants in New York City</a:t>
            </a:r>
          </a:p>
        </p:txBody>
      </p:sp>
      <p:pic>
        <p:nvPicPr>
          <p:cNvPr id="4505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" y="0"/>
            <a:ext cx="616077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8298180" y="604520"/>
            <a:ext cx="12573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Managerial &amp; professional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8298180" y="1926909"/>
            <a:ext cx="1257300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Tech, sales, &amp; admin. support</a:t>
            </a:r>
          </a:p>
        </p:txBody>
      </p: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8298180" y="3886201"/>
            <a:ext cx="1257300" cy="34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Service jobs</a:t>
            </a:r>
          </a:p>
        </p:txBody>
      </p:sp>
      <p:sp>
        <p:nvSpPr>
          <p:cNvPr id="45063" name="TextBox 17"/>
          <p:cNvSpPr txBox="1">
            <a:spLocks noChangeArrowheads="1"/>
          </p:cNvSpPr>
          <p:nvPr/>
        </p:nvSpPr>
        <p:spPr bwMode="auto">
          <a:xfrm>
            <a:off x="8382000" y="5613401"/>
            <a:ext cx="1257300" cy="59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Times New Roman" charset="0"/>
              </a:rPr>
              <a:t>Blue-collar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5" y="7285669"/>
            <a:ext cx="290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Fiscal Policy Institute analysis of 2005-07 American Community Survey.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566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1522</TotalTime>
  <Words>709</Words>
  <Application>Microsoft Office PowerPoint</Application>
  <PresentationFormat>Brugerdefineret</PresentationFormat>
  <Paragraphs>126</Paragraphs>
  <Slides>20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3" baseType="lpstr">
      <vt:lpstr>Median</vt:lpstr>
      <vt:lpstr>Office Theme</vt:lpstr>
      <vt:lpstr>Worksheet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Dyssegaard Kallick</dc:creator>
  <cp:lastModifiedBy>zu1c</cp:lastModifiedBy>
  <cp:revision>207</cp:revision>
  <cp:lastPrinted>2012-02-14T19:59:35Z</cp:lastPrinted>
  <dcterms:created xsi:type="dcterms:W3CDTF">2011-06-24T15:25:57Z</dcterms:created>
  <dcterms:modified xsi:type="dcterms:W3CDTF">2014-11-13T09:10:33Z</dcterms:modified>
</cp:coreProperties>
</file>